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3" r:id="rId1"/>
  </p:sldMasterIdLst>
  <p:notesMasterIdLst>
    <p:notesMasterId r:id="rId15"/>
  </p:notesMasterIdLst>
  <p:handoutMasterIdLst>
    <p:handoutMasterId r:id="rId16"/>
  </p:handoutMasterIdLst>
  <p:sldIdLst>
    <p:sldId id="263" r:id="rId2"/>
    <p:sldId id="262" r:id="rId3"/>
    <p:sldId id="264" r:id="rId4"/>
    <p:sldId id="289" r:id="rId5"/>
    <p:sldId id="290" r:id="rId6"/>
    <p:sldId id="291" r:id="rId7"/>
    <p:sldId id="292" r:id="rId8"/>
    <p:sldId id="293" r:id="rId9"/>
    <p:sldId id="296" r:id="rId10"/>
    <p:sldId id="295" r:id="rId11"/>
    <p:sldId id="294" r:id="rId12"/>
    <p:sldId id="297" r:id="rId13"/>
    <p:sldId id="260" r:id="rId14"/>
  </p:sldIdLst>
  <p:sldSz cx="12192000" cy="6858000"/>
  <p:notesSz cx="6858000" cy="9144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BB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20" autoAdjust="0"/>
  </p:normalViewPr>
  <p:slideViewPr>
    <p:cSldViewPr>
      <p:cViewPr varScale="1">
        <p:scale>
          <a:sx n="99" d="100"/>
          <a:sy n="99" d="100"/>
        </p:scale>
        <p:origin x="108" y="2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786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 Nogales" userId="60928a73-8746-4197-a0db-c3188dbe920d" providerId="ADAL" clId="{43169A37-DD53-4D76-81B0-BB8BF0DA8CC7}"/>
    <pc:docChg chg="modSld">
      <pc:chgData name="Sara Nogales" userId="60928a73-8746-4197-a0db-c3188dbe920d" providerId="ADAL" clId="{43169A37-DD53-4D76-81B0-BB8BF0DA8CC7}" dt="2019-06-05T17:36:02.789" v="27"/>
      <pc:docMkLst>
        <pc:docMk/>
      </pc:docMkLst>
      <pc:sldChg chg="modTransition modAnim">
        <pc:chgData name="Sara Nogales" userId="60928a73-8746-4197-a0db-c3188dbe920d" providerId="ADAL" clId="{43169A37-DD53-4D76-81B0-BB8BF0DA8CC7}" dt="2019-06-05T17:36:02.789" v="27"/>
        <pc:sldMkLst>
          <pc:docMk/>
          <pc:sldMk cId="2910058786" sldId="26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043A61A-7798-4235-B04A-648E8C8E1C52}" type="datetimeFigureOut">
              <a:rPr lang="es-ES"/>
              <a:pPr>
                <a:defRPr/>
              </a:pPr>
              <a:t>24/08/2020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781A02F-F53A-499A-86DF-4E24E4285A75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0216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C3B12990-8964-4EE6-BB1D-1DA43B6FB9E2}" type="datetimeFigureOut">
              <a:rPr lang="es-ES"/>
              <a:pPr>
                <a:defRPr/>
              </a:pPr>
              <a:t>24/08/2020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AD2E9A38-69AF-4D70-8617-F9228A3433F0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46089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altLang="es-ES"/>
          </a:p>
        </p:txBody>
      </p:sp>
      <p:sp>
        <p:nvSpPr>
          <p:cNvPr id="6148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75397D2-6195-48CB-8E9E-29C6555BF34E}" type="slidenum">
              <a:rPr lang="es-ES" altLang="es-ES" smtClean="0"/>
              <a:pPr/>
              <a:t>2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871162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12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956296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4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860818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5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783144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6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141344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7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762927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8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4123051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9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4055342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10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606221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11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422601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9744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2"/>
          <p:cNvSpPr>
            <a:spLocks noGrp="1"/>
          </p:cNvSpPr>
          <p:nvPr>
            <p:ph type="title"/>
          </p:nvPr>
        </p:nvSpPr>
        <p:spPr>
          <a:xfrm>
            <a:off x="1199456" y="1721308"/>
            <a:ext cx="10515600" cy="1500331"/>
          </a:xfrm>
          <a:prstGeom prst="rect">
            <a:avLst/>
          </a:prstGeom>
        </p:spPr>
        <p:txBody>
          <a:bodyPr anchor="b"/>
          <a:lstStyle>
            <a:lvl1pPr>
              <a:defRPr sz="5000"/>
            </a:lvl1pPr>
          </a:lstStyle>
          <a:p>
            <a:r>
              <a:rPr lang="es-ES" dirty="0"/>
              <a:t>Haga clic para modificar el estilo de título</a:t>
            </a:r>
          </a:p>
        </p:txBody>
      </p:sp>
    </p:spTree>
    <p:extLst>
      <p:ext uri="{BB962C8B-B14F-4D97-AF65-F5344CB8AC3E}">
        <p14:creationId xmlns:p14="http://schemas.microsoft.com/office/powerpoint/2010/main" val="751087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062707"/>
            <a:ext cx="11018440" cy="781968"/>
          </a:xfrm>
          <a:prstGeom prst="rect">
            <a:avLst/>
          </a:prstGeom>
        </p:spPr>
        <p:txBody>
          <a:bodyPr anchor="ctr"/>
          <a:lstStyle>
            <a:lvl1pPr algn="l">
              <a:defRPr sz="3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s-ES" dirty="0"/>
              <a:t>Haga clic para modificar el estilo de título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0"/>
          </p:nvPr>
        </p:nvSpPr>
        <p:spPr>
          <a:xfrm>
            <a:off x="838200" y="1844678"/>
            <a:ext cx="11018440" cy="22323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" dirty="0"/>
              <a:t>Haga clic para modificar el estilo de texto 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844685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interi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9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de flecha 4"/>
          <p:cNvCxnSpPr/>
          <p:nvPr userDrawn="1"/>
        </p:nvCxnSpPr>
        <p:spPr>
          <a:xfrm flipH="1">
            <a:off x="9264650" y="765175"/>
            <a:ext cx="2927350" cy="0"/>
          </a:xfrm>
          <a:prstGeom prst="straightConnector1">
            <a:avLst/>
          </a:prstGeom>
          <a:ln w="57150">
            <a:solidFill>
              <a:srgbClr val="9BBB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Imagen 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813" y="238125"/>
            <a:ext cx="152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Conector recto de flecha 5"/>
          <p:cNvCxnSpPr/>
          <p:nvPr userDrawn="1"/>
        </p:nvCxnSpPr>
        <p:spPr>
          <a:xfrm flipV="1">
            <a:off x="623888" y="260350"/>
            <a:ext cx="0" cy="659765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7" r:id="rId1"/>
    <p:sldLayoutId id="2147484070" r:id="rId2"/>
    <p:sldLayoutId id="2147484068" r:id="rId3"/>
    <p:sldLayoutId id="2147484069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tro Linkia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61"/>
            <a:ext cx="12189758" cy="685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058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9000"/>
    </mc:Choice>
    <mc:Fallback xmlns="">
      <p:transition spd="slow" advClick="0" advTm="900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algn="ctr" eaLnBrk="1" hangingPunct="1">
              <a:defRPr/>
            </a:pPr>
            <a:r>
              <a:rPr lang="es-ES" dirty="0"/>
              <a:t>Panel de Flujo (</a:t>
            </a:r>
            <a:r>
              <a:rPr lang="es-ES" dirty="0" err="1"/>
              <a:t>FlowLayoutPanel</a:t>
            </a:r>
            <a:r>
              <a:rPr lang="es-ES" dirty="0"/>
              <a:t>)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A16819F-6E64-4357-B490-AB4FEB19DC5E}"/>
              </a:ext>
            </a:extLst>
          </p:cNvPr>
          <p:cNvSpPr txBox="1">
            <a:spLocks/>
          </p:cNvSpPr>
          <p:nvPr/>
        </p:nvSpPr>
        <p:spPr bwMode="auto">
          <a:xfrm>
            <a:off x="9337055" y="3429000"/>
            <a:ext cx="2160240" cy="131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Eventos</a:t>
            </a:r>
          </a:p>
          <a:p>
            <a:pPr eaLnBrk="1" hangingPunct="1"/>
            <a:r>
              <a:rPr lang="es-ES" altLang="es-ES" sz="2000" b="1" dirty="0"/>
              <a:t>-</a:t>
            </a:r>
            <a:endParaRPr lang="es-ES" altLang="es-ES" sz="2000" dirty="0"/>
          </a:p>
          <a:p>
            <a:pPr eaLnBrk="1" hangingPunct="1"/>
            <a:endParaRPr lang="es-ES" altLang="es-ES" sz="20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27D2183-261E-4699-9DEF-DF07EB4C7AD0}"/>
              </a:ext>
            </a:extLst>
          </p:cNvPr>
          <p:cNvSpPr txBox="1"/>
          <p:nvPr/>
        </p:nvSpPr>
        <p:spPr>
          <a:xfrm>
            <a:off x="1559496" y="4657189"/>
            <a:ext cx="79928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Se comporta igual que un panel.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Los controles se colocan de forma automática de izquierda a derecha y de arriba abajo.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Recoloca los controles cuando cambian sus dimensiones (</a:t>
            </a:r>
            <a:r>
              <a:rPr lang="es-ES" sz="2000" dirty="0" err="1">
                <a:latin typeface="+mn-lt"/>
                <a:cs typeface="+mn-cs"/>
              </a:rPr>
              <a:t>Responsive</a:t>
            </a:r>
            <a:r>
              <a:rPr lang="es-ES" sz="2000" dirty="0">
                <a:latin typeface="+mn-lt"/>
                <a:cs typeface="+mn-cs"/>
              </a:rPr>
              <a:t>).</a:t>
            </a:r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83095586-CDB7-4E6C-AB8F-3F5F5729F9A9}"/>
              </a:ext>
            </a:extLst>
          </p:cNvPr>
          <p:cNvSpPr txBox="1">
            <a:spLocks/>
          </p:cNvSpPr>
          <p:nvPr/>
        </p:nvSpPr>
        <p:spPr bwMode="auto">
          <a:xfrm>
            <a:off x="9334706" y="1988871"/>
            <a:ext cx="2952328" cy="144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Propiedades</a:t>
            </a:r>
          </a:p>
          <a:p>
            <a:pPr eaLnBrk="1" hangingPunct="1"/>
            <a:r>
              <a:rPr lang="es-ES" altLang="es-ES" sz="2000" dirty="0"/>
              <a:t>-</a:t>
            </a:r>
          </a:p>
          <a:p>
            <a:pPr eaLnBrk="1" hangingPunct="1"/>
            <a:endParaRPr lang="es-ES" altLang="es-ES" sz="2000" dirty="0"/>
          </a:p>
        </p:txBody>
      </p:sp>
      <p:pic>
        <p:nvPicPr>
          <p:cNvPr id="3" name="VC02_14">
            <a:hlinkClick r:id="" action="ppaction://media"/>
            <a:extLst>
              <a:ext uri="{FF2B5EF4-FFF2-40B4-BE49-F238E27FC236}">
                <a16:creationId xmlns:a16="http://schemas.microsoft.com/office/drawing/2014/main" id="{D41B70C9-3297-4809-9689-148EC7C58B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07768" y="1844675"/>
            <a:ext cx="3757464" cy="278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4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4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algn="ctr" eaLnBrk="1" hangingPunct="1">
              <a:defRPr/>
            </a:pPr>
            <a:r>
              <a:rPr lang="es-ES" dirty="0"/>
              <a:t>Panel Dividido (</a:t>
            </a:r>
            <a:r>
              <a:rPr lang="es-ES" dirty="0" err="1"/>
              <a:t>SplitPanel</a:t>
            </a:r>
            <a:r>
              <a:rPr lang="es-ES" dirty="0"/>
              <a:t>)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A16819F-6E64-4357-B490-AB4FEB19DC5E}"/>
              </a:ext>
            </a:extLst>
          </p:cNvPr>
          <p:cNvSpPr txBox="1">
            <a:spLocks/>
          </p:cNvSpPr>
          <p:nvPr/>
        </p:nvSpPr>
        <p:spPr bwMode="auto">
          <a:xfrm>
            <a:off x="8976320" y="3279447"/>
            <a:ext cx="2520280" cy="131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Eventos</a:t>
            </a:r>
          </a:p>
          <a:p>
            <a:pPr eaLnBrk="1" hangingPunct="1"/>
            <a:r>
              <a:rPr lang="es-ES" altLang="es-ES" sz="2000" b="1" dirty="0"/>
              <a:t>-</a:t>
            </a:r>
            <a:endParaRPr lang="es-ES" altLang="es-ES" sz="2000" dirty="0"/>
          </a:p>
          <a:p>
            <a:pPr eaLnBrk="1" hangingPunct="1"/>
            <a:endParaRPr lang="es-ES" altLang="es-ES" sz="20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27D2183-261E-4699-9DEF-DF07EB4C7AD0}"/>
              </a:ext>
            </a:extLst>
          </p:cNvPr>
          <p:cNvSpPr txBox="1"/>
          <p:nvPr/>
        </p:nvSpPr>
        <p:spPr>
          <a:xfrm>
            <a:off x="1559496" y="4993949"/>
            <a:ext cx="799288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Dispone de dos sub paneles.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Los sub paneles se pueden mostrar u ocultar de forma independiente.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Permite aprovechar mejor el espacio disponible de la ventana.</a:t>
            </a:r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83095586-CDB7-4E6C-AB8F-3F5F5729F9A9}"/>
              </a:ext>
            </a:extLst>
          </p:cNvPr>
          <p:cNvSpPr txBox="1">
            <a:spLocks/>
          </p:cNvSpPr>
          <p:nvPr/>
        </p:nvSpPr>
        <p:spPr bwMode="auto">
          <a:xfrm>
            <a:off x="8976320" y="1700839"/>
            <a:ext cx="2952328" cy="144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Propiedades</a:t>
            </a:r>
          </a:p>
          <a:p>
            <a:pPr eaLnBrk="1" hangingPunct="1"/>
            <a:r>
              <a:rPr lang="es-ES" altLang="es-ES" sz="2000" dirty="0"/>
              <a:t>Panel1Collapsed (</a:t>
            </a:r>
            <a:r>
              <a:rPr lang="es-ES" altLang="es-ES" sz="2000" dirty="0" err="1"/>
              <a:t>bool</a:t>
            </a:r>
            <a:r>
              <a:rPr lang="es-ES" altLang="es-ES" sz="2000" dirty="0"/>
              <a:t>)</a:t>
            </a:r>
          </a:p>
          <a:p>
            <a:pPr eaLnBrk="1" hangingPunct="1"/>
            <a:r>
              <a:rPr lang="es-ES" altLang="es-ES" sz="2000" dirty="0"/>
              <a:t>Panel2Collapsed (</a:t>
            </a:r>
            <a:r>
              <a:rPr lang="es-ES" altLang="es-ES" sz="2000" dirty="0" err="1"/>
              <a:t>bool</a:t>
            </a:r>
            <a:r>
              <a:rPr lang="es-ES" altLang="es-ES" sz="2000" dirty="0"/>
              <a:t>)</a:t>
            </a:r>
          </a:p>
          <a:p>
            <a:pPr eaLnBrk="1" hangingPunct="1"/>
            <a:endParaRPr lang="es-ES" altLang="es-ES" sz="20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596E1C7-8AB9-4E6B-9F4D-65E0C9A7CC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7768" y="1983346"/>
            <a:ext cx="3486968" cy="2630627"/>
          </a:xfrm>
          <a:prstGeom prst="rect">
            <a:avLst/>
          </a:prstGeom>
        </p:spPr>
      </p:pic>
      <p:pic>
        <p:nvPicPr>
          <p:cNvPr id="10" name="VC02_13">
            <a:hlinkClick r:id="" action="ppaction://media"/>
            <a:extLst>
              <a:ext uri="{FF2B5EF4-FFF2-40B4-BE49-F238E27FC236}">
                <a16:creationId xmlns:a16="http://schemas.microsoft.com/office/drawing/2014/main" id="{769A908F-A4D2-469B-A90E-9E5A56DEF7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13429" y="1996805"/>
            <a:ext cx="3527487" cy="261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7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2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20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2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3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5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algn="ctr" eaLnBrk="1" hangingPunct="1">
              <a:defRPr/>
            </a:pPr>
            <a:r>
              <a:rPr lang="es-ES" dirty="0"/>
              <a:t>Panel con Solapas (</a:t>
            </a:r>
            <a:r>
              <a:rPr lang="es-ES" dirty="0" err="1"/>
              <a:t>TabControl</a:t>
            </a:r>
            <a:r>
              <a:rPr lang="es-ES" dirty="0"/>
              <a:t>)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A16819F-6E64-4357-B490-AB4FEB19DC5E}"/>
              </a:ext>
            </a:extLst>
          </p:cNvPr>
          <p:cNvSpPr txBox="1">
            <a:spLocks/>
          </p:cNvSpPr>
          <p:nvPr/>
        </p:nvSpPr>
        <p:spPr bwMode="auto">
          <a:xfrm>
            <a:off x="9048328" y="4797152"/>
            <a:ext cx="2520975" cy="131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Eventos</a:t>
            </a:r>
          </a:p>
          <a:p>
            <a:pPr eaLnBrk="1" hangingPunct="1"/>
            <a:r>
              <a:rPr lang="es-ES" altLang="es-ES" sz="2000" b="1" dirty="0" err="1"/>
              <a:t>SlectedIndexChanged</a:t>
            </a:r>
            <a:endParaRPr lang="es-ES" altLang="es-ES" sz="2000" b="1" dirty="0"/>
          </a:p>
          <a:p>
            <a:pPr eaLnBrk="1" hangingPunct="1"/>
            <a:endParaRPr lang="es-ES" altLang="es-ES" sz="2000" dirty="0"/>
          </a:p>
          <a:p>
            <a:pPr eaLnBrk="1" hangingPunct="1"/>
            <a:endParaRPr lang="es-ES" altLang="es-ES" sz="20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27D2183-261E-4699-9DEF-DF07EB4C7AD0}"/>
              </a:ext>
            </a:extLst>
          </p:cNvPr>
          <p:cNvSpPr txBox="1"/>
          <p:nvPr/>
        </p:nvSpPr>
        <p:spPr>
          <a:xfrm>
            <a:off x="1559496" y="4657189"/>
            <a:ext cx="799288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Son varios paneles superpuestos.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Se pueden activar mediante solapas.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Los paneles son una colección de objetos </a:t>
            </a:r>
            <a:r>
              <a:rPr lang="es-ES" sz="2000" dirty="0" err="1">
                <a:latin typeface="+mn-lt"/>
                <a:cs typeface="+mn-cs"/>
              </a:rPr>
              <a:t>TabPage</a:t>
            </a:r>
            <a:endParaRPr lang="es-ES" sz="2000" dirty="0">
              <a:latin typeface="+mn-lt"/>
              <a:cs typeface="+mn-cs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Las solapas pueden contener iconos.</a:t>
            </a:r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83095586-CDB7-4E6C-AB8F-3F5F5729F9A9}"/>
              </a:ext>
            </a:extLst>
          </p:cNvPr>
          <p:cNvSpPr txBox="1">
            <a:spLocks/>
          </p:cNvSpPr>
          <p:nvPr/>
        </p:nvSpPr>
        <p:spPr bwMode="auto">
          <a:xfrm>
            <a:off x="9048328" y="2503825"/>
            <a:ext cx="2952328" cy="144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Propiedades</a:t>
            </a:r>
          </a:p>
          <a:p>
            <a:pPr eaLnBrk="1" hangingPunct="1"/>
            <a:r>
              <a:rPr lang="es-ES" altLang="es-ES" sz="2000" dirty="0" err="1"/>
              <a:t>TabPages</a:t>
            </a:r>
            <a:r>
              <a:rPr lang="es-ES" altLang="es-ES" sz="2000" dirty="0"/>
              <a:t> (</a:t>
            </a:r>
            <a:r>
              <a:rPr lang="es-ES" altLang="es-ES" sz="2000" dirty="0" err="1"/>
              <a:t>TabPage</a:t>
            </a:r>
            <a:r>
              <a:rPr lang="es-ES" altLang="es-ES" sz="2000" dirty="0"/>
              <a:t>[])</a:t>
            </a:r>
          </a:p>
          <a:p>
            <a:pPr eaLnBrk="1" hangingPunct="1"/>
            <a:endParaRPr lang="es-ES" altLang="es-ES" sz="2000" dirty="0"/>
          </a:p>
        </p:txBody>
      </p:sp>
      <p:pic>
        <p:nvPicPr>
          <p:cNvPr id="6" name="VC02_15">
            <a:hlinkClick r:id="" action="ppaction://media"/>
            <a:extLst>
              <a:ext uri="{FF2B5EF4-FFF2-40B4-BE49-F238E27FC236}">
                <a16:creationId xmlns:a16="http://schemas.microsoft.com/office/drawing/2014/main" id="{A7694C6C-B216-4BD9-AAC0-846347ECDD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83832" y="2060848"/>
            <a:ext cx="2873288" cy="213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3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066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ítulo 1"/>
          <p:cNvSpPr>
            <a:spLocks noGrp="1"/>
          </p:cNvSpPr>
          <p:nvPr/>
        </p:nvSpPr>
        <p:spPr bwMode="auto">
          <a:xfrm>
            <a:off x="1703512" y="1412776"/>
            <a:ext cx="8568952" cy="278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s-ES" sz="5000" dirty="0">
                <a:latin typeface="Calibri" panose="020F0502020204030204" pitchFamily="34" charset="0"/>
              </a:rPr>
              <a:t>Tema 1: Desarrollo de Interfaces</a:t>
            </a:r>
            <a:br>
              <a:rPr lang="es-ES" altLang="es-ES" sz="5000" dirty="0">
                <a:latin typeface="Calibri" panose="020F0502020204030204" pitchFamily="34" charset="0"/>
              </a:rPr>
            </a:br>
            <a:r>
              <a:rPr lang="es-ES" altLang="es-ES" sz="2800" dirty="0">
                <a:latin typeface="Calibri" panose="020F0502020204030204" pitchFamily="34" charset="0"/>
              </a:rPr>
              <a:t>Controles (II)</a:t>
            </a:r>
            <a:br>
              <a:rPr lang="es-ES" altLang="es-ES" sz="5000" dirty="0">
                <a:latin typeface="Calibri" panose="020F0502020204030204" pitchFamily="34" charset="0"/>
              </a:rPr>
            </a:br>
            <a:endParaRPr lang="es-ES" altLang="es-ES" sz="5000" dirty="0">
              <a:latin typeface="Calibri" panose="020F0502020204030204" pitchFamily="34" charset="0"/>
            </a:endParaRPr>
          </a:p>
        </p:txBody>
      </p:sp>
      <p:sp>
        <p:nvSpPr>
          <p:cNvPr id="5123" name="Subtítulo 2"/>
          <p:cNvSpPr>
            <a:spLocks noGrp="1"/>
          </p:cNvSpPr>
          <p:nvPr/>
        </p:nvSpPr>
        <p:spPr bwMode="auto">
          <a:xfrm>
            <a:off x="2025650" y="3860800"/>
            <a:ext cx="7886700" cy="96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s-ES" altLang="es-ES" sz="2800" dirty="0">
                <a:solidFill>
                  <a:srgbClr val="558ED5"/>
                </a:solidFill>
                <a:latin typeface="Calibri" panose="020F0502020204030204" pitchFamily="34" charset="0"/>
              </a:rPr>
              <a:t>Ciclo:   Desarrollo de Aplicaciones Multiplataforma</a:t>
            </a:r>
          </a:p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s-ES" altLang="es-ES" sz="2400" dirty="0">
                <a:solidFill>
                  <a:srgbClr val="558ED5"/>
                </a:solidFill>
                <a:latin typeface="Calibri" panose="020F0502020204030204" pitchFamily="34" charset="0"/>
              </a:rPr>
              <a:t>Módulo 07: Desarrollo de Interfaces</a:t>
            </a:r>
          </a:p>
        </p:txBody>
      </p:sp>
      <p:sp>
        <p:nvSpPr>
          <p:cNvPr id="4" name="Retraso 1"/>
          <p:cNvSpPr/>
          <p:nvPr/>
        </p:nvSpPr>
        <p:spPr>
          <a:xfrm>
            <a:off x="-816767" y="5373216"/>
            <a:ext cx="8136904" cy="864096"/>
          </a:xfrm>
          <a:prstGeom prst="round2DiagRect">
            <a:avLst/>
          </a:prstGeom>
          <a:solidFill>
            <a:srgbClr val="4F81BD">
              <a:alpha val="4902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algn="ctr"/>
            <a:r>
              <a:rPr lang="es-ES" dirty="0"/>
              <a:t>David Forteza</a:t>
            </a:r>
          </a:p>
          <a:p>
            <a:pPr lvl="3" algn="ctr"/>
            <a:r>
              <a:rPr lang="es-ES" dirty="0"/>
              <a:t>Profesor/a del Área de </a:t>
            </a:r>
            <a:r>
              <a:rPr lang="es-ES" dirty="0" err="1"/>
              <a:t>Informàtica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CFA9A5-76BB-478F-BF88-952265FD9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Contenido de la Video clase: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4B5543B-B672-4462-B3C4-7601DA9B5B3A}"/>
              </a:ext>
            </a:extLst>
          </p:cNvPr>
          <p:cNvSpPr txBox="1"/>
          <p:nvPr/>
        </p:nvSpPr>
        <p:spPr>
          <a:xfrm>
            <a:off x="4511824" y="2910879"/>
            <a:ext cx="30963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/>
              <a:t>Caja de Texto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/>
              <a:t>Etiqueta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/>
              <a:t>Botón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/>
              <a:t>Caja Numérica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/>
              <a:t>Selector de Fecha/Hora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/>
              <a:t>Casilla de Verificación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/>
              <a:t>Botón de Radio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/>
              <a:t>Caja de Imagen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/>
              <a:t>Caja Web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/>
              <a:t>Barra de Progreso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5960DE1-B727-4AD1-A683-0BE00B272BD2}"/>
              </a:ext>
            </a:extLst>
          </p:cNvPr>
          <p:cNvSpPr txBox="1"/>
          <p:nvPr/>
        </p:nvSpPr>
        <p:spPr>
          <a:xfrm>
            <a:off x="6240016" y="2910879"/>
            <a:ext cx="309634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/>
              <a:t>Desplegable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/>
              <a:t>Lista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/>
              <a:t>Vista de Lista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/>
              <a:t>Vista de Árbol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/>
              <a:t>Panel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/>
              <a:t>Panel de Flujo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/>
              <a:t>Grupo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/>
              <a:t>Panel Dividido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/>
              <a:t>Panel con Solapas</a:t>
            </a:r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663C916C-D73F-443F-A2E9-0794DBBB50D5}"/>
              </a:ext>
            </a:extLst>
          </p:cNvPr>
          <p:cNvSpPr txBox="1">
            <a:spLocks/>
          </p:cNvSpPr>
          <p:nvPr/>
        </p:nvSpPr>
        <p:spPr>
          <a:xfrm>
            <a:off x="1055440" y="2006242"/>
            <a:ext cx="11018440" cy="64821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Char char="•"/>
            </a:pPr>
            <a:r>
              <a:rPr lang="es-ES" dirty="0"/>
              <a:t>Descripción de los principales controles disponibles (cont.)</a:t>
            </a:r>
          </a:p>
        </p:txBody>
      </p:sp>
    </p:spTree>
    <p:extLst>
      <p:ext uri="{BB962C8B-B14F-4D97-AF65-F5344CB8AC3E}">
        <p14:creationId xmlns:p14="http://schemas.microsoft.com/office/powerpoint/2010/main" val="74663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7.40741E-7 L -0.19193 0.0041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96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algn="ctr" eaLnBrk="1" hangingPunct="1">
              <a:defRPr/>
            </a:pPr>
            <a:r>
              <a:rPr lang="es-ES" dirty="0"/>
              <a:t>Desplegable (ComboBox)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A16819F-6E64-4357-B490-AB4FEB19DC5E}"/>
              </a:ext>
            </a:extLst>
          </p:cNvPr>
          <p:cNvSpPr txBox="1">
            <a:spLocks/>
          </p:cNvSpPr>
          <p:nvPr/>
        </p:nvSpPr>
        <p:spPr bwMode="auto">
          <a:xfrm>
            <a:off x="9408368" y="4509120"/>
            <a:ext cx="2520280" cy="201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Eventos</a:t>
            </a:r>
          </a:p>
          <a:p>
            <a:pPr eaLnBrk="1" hangingPunct="1"/>
            <a:r>
              <a:rPr lang="es-ES" altLang="es-ES" sz="2000" b="1" dirty="0" err="1"/>
              <a:t>SlectedIndexChanged</a:t>
            </a:r>
            <a:endParaRPr lang="es-ES" altLang="es-ES" sz="2000" b="1" dirty="0"/>
          </a:p>
          <a:p>
            <a:pPr eaLnBrk="1" hangingPunct="1"/>
            <a:endParaRPr lang="es-ES" altLang="es-ES" sz="20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27D2183-261E-4699-9DEF-DF07EB4C7AD0}"/>
              </a:ext>
            </a:extLst>
          </p:cNvPr>
          <p:cNvSpPr txBox="1"/>
          <p:nvPr/>
        </p:nvSpPr>
        <p:spPr>
          <a:xfrm>
            <a:off x="1703512" y="4185084"/>
            <a:ext cx="705678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Permite elegir </a:t>
            </a:r>
            <a:r>
              <a:rPr lang="es-ES" sz="2000" u="sng" dirty="0">
                <a:latin typeface="+mn-lt"/>
                <a:cs typeface="+mn-cs"/>
              </a:rPr>
              <a:t>una única </a:t>
            </a:r>
            <a:r>
              <a:rPr lang="es-ES" sz="2000" dirty="0">
                <a:latin typeface="+mn-lt"/>
                <a:cs typeface="+mn-cs"/>
              </a:rPr>
              <a:t>opción de una lista.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La lista de opciones es una colección de objetos </a:t>
            </a:r>
            <a:r>
              <a:rPr lang="es-ES" sz="2000" dirty="0" err="1">
                <a:latin typeface="+mn-lt"/>
                <a:cs typeface="+mn-cs"/>
              </a:rPr>
              <a:t>String</a:t>
            </a:r>
            <a:r>
              <a:rPr lang="es-ES" sz="2000" dirty="0">
                <a:latin typeface="+mn-lt"/>
                <a:cs typeface="+mn-cs"/>
              </a:rPr>
              <a:t>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La lista se puede gestionar tanto en diseño como en ejecución</a:t>
            </a:r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83095586-CDB7-4E6C-AB8F-3F5F5729F9A9}"/>
              </a:ext>
            </a:extLst>
          </p:cNvPr>
          <p:cNvSpPr txBox="1">
            <a:spLocks/>
          </p:cNvSpPr>
          <p:nvPr/>
        </p:nvSpPr>
        <p:spPr bwMode="auto">
          <a:xfrm>
            <a:off x="9336360" y="2168711"/>
            <a:ext cx="2592288" cy="201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Propiedades</a:t>
            </a:r>
          </a:p>
          <a:p>
            <a:pPr eaLnBrk="1" hangingPunct="1"/>
            <a:r>
              <a:rPr lang="es-ES" altLang="es-ES" sz="2000" dirty="0" err="1"/>
              <a:t>Items</a:t>
            </a:r>
            <a:r>
              <a:rPr lang="es-ES" altLang="es-ES" sz="2000" dirty="0"/>
              <a:t> (Colección)</a:t>
            </a:r>
          </a:p>
          <a:p>
            <a:pPr eaLnBrk="1" hangingPunct="1"/>
            <a:r>
              <a:rPr lang="es-ES" altLang="es-ES" sz="2000" dirty="0" err="1"/>
              <a:t>SelectedItem</a:t>
            </a:r>
            <a:r>
              <a:rPr lang="es-ES" altLang="es-ES" sz="2000" dirty="0"/>
              <a:t> (</a:t>
            </a:r>
            <a:r>
              <a:rPr lang="es-ES" altLang="es-ES" sz="2000" dirty="0" err="1"/>
              <a:t>String</a:t>
            </a:r>
            <a:r>
              <a:rPr lang="es-ES" altLang="es-ES" sz="2000" dirty="0"/>
              <a:t>)</a:t>
            </a:r>
          </a:p>
          <a:p>
            <a:pPr eaLnBrk="1" hangingPunct="1"/>
            <a:r>
              <a:rPr lang="es-ES" altLang="es-ES" sz="2000" dirty="0" err="1"/>
              <a:t>SelectedIndex</a:t>
            </a:r>
            <a:r>
              <a:rPr lang="es-ES" altLang="es-ES" sz="2000" dirty="0"/>
              <a:t> (</a:t>
            </a:r>
            <a:r>
              <a:rPr lang="es-ES" altLang="es-ES" sz="2000" dirty="0" err="1"/>
              <a:t>int</a:t>
            </a:r>
            <a:r>
              <a:rPr lang="es-ES" altLang="es-ES" sz="2000" dirty="0"/>
              <a:t>)</a:t>
            </a:r>
          </a:p>
        </p:txBody>
      </p:sp>
      <p:pic>
        <p:nvPicPr>
          <p:cNvPr id="3" name="VC02_8">
            <a:hlinkClick r:id="" action="ppaction://media"/>
            <a:extLst>
              <a:ext uri="{FF2B5EF4-FFF2-40B4-BE49-F238E27FC236}">
                <a16:creationId xmlns:a16="http://schemas.microsoft.com/office/drawing/2014/main" id="{4AEAE82D-204C-4FC2-A044-03E060C05C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55840" y="2120085"/>
            <a:ext cx="23622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6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algn="ctr" eaLnBrk="1" hangingPunct="1">
              <a:defRPr/>
            </a:pPr>
            <a:r>
              <a:rPr lang="es-ES" dirty="0"/>
              <a:t>Lista (</a:t>
            </a:r>
            <a:r>
              <a:rPr lang="es-ES" dirty="0" err="1"/>
              <a:t>ListBox</a:t>
            </a:r>
            <a:r>
              <a:rPr lang="es-ES" dirty="0"/>
              <a:t>)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A16819F-6E64-4357-B490-AB4FEB19DC5E}"/>
              </a:ext>
            </a:extLst>
          </p:cNvPr>
          <p:cNvSpPr txBox="1">
            <a:spLocks/>
          </p:cNvSpPr>
          <p:nvPr/>
        </p:nvSpPr>
        <p:spPr bwMode="auto">
          <a:xfrm>
            <a:off x="9264352" y="4895818"/>
            <a:ext cx="2520280" cy="93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Eventos</a:t>
            </a:r>
          </a:p>
          <a:p>
            <a:pPr eaLnBrk="1" hangingPunct="1"/>
            <a:r>
              <a:rPr lang="es-ES" altLang="es-ES" sz="2000" b="1" dirty="0" err="1"/>
              <a:t>SlectedIndexChanged</a:t>
            </a:r>
            <a:endParaRPr lang="es-ES" altLang="es-ES" sz="2000" b="1" dirty="0"/>
          </a:p>
          <a:p>
            <a:pPr eaLnBrk="1" hangingPunct="1"/>
            <a:endParaRPr lang="es-ES" altLang="es-ES" sz="20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27D2183-261E-4699-9DEF-DF07EB4C7AD0}"/>
              </a:ext>
            </a:extLst>
          </p:cNvPr>
          <p:cNvSpPr txBox="1"/>
          <p:nvPr/>
        </p:nvSpPr>
        <p:spPr>
          <a:xfrm>
            <a:off x="1559496" y="4185084"/>
            <a:ext cx="72008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Permite elegir </a:t>
            </a:r>
            <a:r>
              <a:rPr lang="es-ES" sz="2000" u="sng" dirty="0">
                <a:latin typeface="+mn-lt"/>
                <a:cs typeface="+mn-cs"/>
              </a:rPr>
              <a:t>una, varias o ninguna</a:t>
            </a:r>
            <a:r>
              <a:rPr lang="es-ES" sz="2000" dirty="0">
                <a:latin typeface="+mn-lt"/>
                <a:cs typeface="+mn-cs"/>
              </a:rPr>
              <a:t> de las opciones de una lista.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La lista de opciones es una colección de objetos </a:t>
            </a:r>
            <a:r>
              <a:rPr lang="es-ES" sz="2000" dirty="0" err="1">
                <a:latin typeface="+mn-lt"/>
                <a:cs typeface="+mn-cs"/>
              </a:rPr>
              <a:t>String</a:t>
            </a:r>
            <a:r>
              <a:rPr lang="es-ES" sz="2000" dirty="0">
                <a:latin typeface="+mn-lt"/>
                <a:cs typeface="+mn-cs"/>
              </a:rPr>
              <a:t>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La lista se puede gestionar tanto en diseño como en ejecución</a:t>
            </a:r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83095586-CDB7-4E6C-AB8F-3F5F5729F9A9}"/>
              </a:ext>
            </a:extLst>
          </p:cNvPr>
          <p:cNvSpPr txBox="1">
            <a:spLocks/>
          </p:cNvSpPr>
          <p:nvPr/>
        </p:nvSpPr>
        <p:spPr bwMode="auto">
          <a:xfrm>
            <a:off x="9264352" y="1700839"/>
            <a:ext cx="2664296" cy="302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Propiedades</a:t>
            </a:r>
          </a:p>
          <a:p>
            <a:pPr eaLnBrk="1" hangingPunct="1"/>
            <a:r>
              <a:rPr lang="es-ES" altLang="es-ES" sz="2000" dirty="0" err="1"/>
              <a:t>Items</a:t>
            </a:r>
            <a:r>
              <a:rPr lang="es-ES" altLang="es-ES" sz="2000" dirty="0"/>
              <a:t> (Colección)</a:t>
            </a:r>
          </a:p>
          <a:p>
            <a:pPr eaLnBrk="1" hangingPunct="1"/>
            <a:r>
              <a:rPr lang="es-ES" altLang="es-ES" sz="2000" dirty="0" err="1"/>
              <a:t>SelectedItems</a:t>
            </a:r>
            <a:r>
              <a:rPr lang="es-ES" altLang="es-ES" sz="2000" dirty="0"/>
              <a:t> (</a:t>
            </a:r>
            <a:r>
              <a:rPr lang="es-ES" altLang="es-ES" sz="2000" dirty="0" err="1"/>
              <a:t>String</a:t>
            </a:r>
            <a:r>
              <a:rPr lang="es-ES" altLang="es-ES" sz="2000" dirty="0"/>
              <a:t>[])</a:t>
            </a:r>
          </a:p>
          <a:p>
            <a:pPr eaLnBrk="1" hangingPunct="1"/>
            <a:r>
              <a:rPr lang="es-ES" altLang="es-ES" sz="2000" dirty="0" err="1"/>
              <a:t>SelectedIndices</a:t>
            </a:r>
            <a:r>
              <a:rPr lang="es-ES" altLang="es-ES" sz="2000" dirty="0"/>
              <a:t> (</a:t>
            </a:r>
            <a:r>
              <a:rPr lang="es-ES" altLang="es-ES" sz="2000" dirty="0" err="1"/>
              <a:t>int</a:t>
            </a:r>
            <a:r>
              <a:rPr lang="es-ES" altLang="es-ES" sz="2000" dirty="0"/>
              <a:t>[])</a:t>
            </a:r>
          </a:p>
          <a:p>
            <a:pPr eaLnBrk="1" hangingPunct="1"/>
            <a:r>
              <a:rPr lang="es-ES" altLang="es-ES" sz="2000" dirty="0" err="1"/>
              <a:t>SelectionMode</a:t>
            </a:r>
            <a:r>
              <a:rPr lang="es-ES" altLang="es-ES" sz="2000" dirty="0"/>
              <a:t> [</a:t>
            </a:r>
            <a:r>
              <a:rPr lang="es-ES" altLang="es-ES" sz="2000" dirty="0" err="1"/>
              <a:t>None</a:t>
            </a:r>
            <a:r>
              <a:rPr lang="es-ES" altLang="es-ES" sz="2000" dirty="0"/>
              <a:t>, </a:t>
            </a:r>
            <a:r>
              <a:rPr lang="es-ES" altLang="es-ES" sz="2000" dirty="0" err="1"/>
              <a:t>One</a:t>
            </a:r>
            <a:r>
              <a:rPr lang="es-ES" altLang="es-ES" sz="2000" dirty="0"/>
              <a:t>, </a:t>
            </a:r>
            <a:r>
              <a:rPr lang="es-ES" altLang="es-ES" sz="2000" dirty="0" err="1"/>
              <a:t>Multisimple</a:t>
            </a:r>
            <a:r>
              <a:rPr lang="es-ES" altLang="es-ES" sz="2000" dirty="0"/>
              <a:t>, </a:t>
            </a:r>
            <a:r>
              <a:rPr lang="es-ES" altLang="es-ES" sz="2000" dirty="0" err="1"/>
              <a:t>Multiextended</a:t>
            </a:r>
            <a:r>
              <a:rPr lang="es-ES" altLang="es-ES" sz="2000" dirty="0"/>
              <a:t> ]</a:t>
            </a:r>
          </a:p>
          <a:p>
            <a:pPr eaLnBrk="1" hangingPunct="1"/>
            <a:endParaRPr lang="es-ES" altLang="es-ES" sz="2000" dirty="0"/>
          </a:p>
        </p:txBody>
      </p:sp>
      <p:pic>
        <p:nvPicPr>
          <p:cNvPr id="6" name="VC02_9">
            <a:hlinkClick r:id="" action="ppaction://media"/>
            <a:extLst>
              <a:ext uri="{FF2B5EF4-FFF2-40B4-BE49-F238E27FC236}">
                <a16:creationId xmlns:a16="http://schemas.microsoft.com/office/drawing/2014/main" id="{38CF655D-341E-4D50-AC72-73809DF688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99856" y="1988840"/>
            <a:ext cx="23622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5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7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algn="ctr" eaLnBrk="1" hangingPunct="1">
              <a:defRPr/>
            </a:pPr>
            <a:r>
              <a:rPr lang="es-ES" dirty="0"/>
              <a:t>Vista de Lista (</a:t>
            </a:r>
            <a:r>
              <a:rPr lang="es-ES" dirty="0" err="1"/>
              <a:t>ListView</a:t>
            </a:r>
            <a:r>
              <a:rPr lang="es-ES" dirty="0"/>
              <a:t>)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A16819F-6E64-4357-B490-AB4FEB19DC5E}"/>
              </a:ext>
            </a:extLst>
          </p:cNvPr>
          <p:cNvSpPr txBox="1">
            <a:spLocks/>
          </p:cNvSpPr>
          <p:nvPr/>
        </p:nvSpPr>
        <p:spPr bwMode="auto">
          <a:xfrm>
            <a:off x="8942218" y="4859709"/>
            <a:ext cx="2520280" cy="93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Eventos</a:t>
            </a:r>
          </a:p>
          <a:p>
            <a:pPr eaLnBrk="1" hangingPunct="1"/>
            <a:r>
              <a:rPr lang="es-ES" altLang="es-ES" sz="2000" b="1" dirty="0" err="1"/>
              <a:t>SlectedIndexChanged</a:t>
            </a:r>
            <a:endParaRPr lang="es-ES" altLang="es-ES" sz="2000" b="1" dirty="0"/>
          </a:p>
          <a:p>
            <a:pPr eaLnBrk="1" hangingPunct="1"/>
            <a:endParaRPr lang="es-ES" altLang="es-ES" sz="20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27D2183-261E-4699-9DEF-DF07EB4C7AD0}"/>
              </a:ext>
            </a:extLst>
          </p:cNvPr>
          <p:cNvSpPr txBox="1"/>
          <p:nvPr/>
        </p:nvSpPr>
        <p:spPr>
          <a:xfrm>
            <a:off x="1559496" y="4365295"/>
            <a:ext cx="72008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Permite elegir </a:t>
            </a:r>
            <a:r>
              <a:rPr lang="es-ES" sz="2000" u="sng" dirty="0">
                <a:latin typeface="+mn-lt"/>
                <a:cs typeface="+mn-cs"/>
              </a:rPr>
              <a:t>una, varias o ninguna</a:t>
            </a:r>
            <a:r>
              <a:rPr lang="es-ES" sz="2000" dirty="0">
                <a:latin typeface="+mn-lt"/>
                <a:cs typeface="+mn-cs"/>
              </a:rPr>
              <a:t> de las opciones de una lista.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La lista de opciones es una colección de objetos </a:t>
            </a:r>
            <a:r>
              <a:rPr lang="es-ES" sz="2000" dirty="0" err="1">
                <a:latin typeface="+mn-lt"/>
                <a:cs typeface="+mn-cs"/>
              </a:rPr>
              <a:t>ListViewItem</a:t>
            </a:r>
            <a:r>
              <a:rPr lang="es-ES" sz="2000" dirty="0">
                <a:latin typeface="+mn-lt"/>
                <a:cs typeface="+mn-cs"/>
              </a:rPr>
              <a:t>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La lista se puede gestionar tanto en diseño como en ejecución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Dispone de varios modos de vista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Permite el uso de iconos y múltiples informaciones de texto</a:t>
            </a:r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83095586-CDB7-4E6C-AB8F-3F5F5729F9A9}"/>
              </a:ext>
            </a:extLst>
          </p:cNvPr>
          <p:cNvSpPr txBox="1">
            <a:spLocks/>
          </p:cNvSpPr>
          <p:nvPr/>
        </p:nvSpPr>
        <p:spPr bwMode="auto">
          <a:xfrm>
            <a:off x="8976320" y="1700839"/>
            <a:ext cx="2952328" cy="302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Propiedades</a:t>
            </a:r>
          </a:p>
          <a:p>
            <a:pPr eaLnBrk="1" hangingPunct="1"/>
            <a:r>
              <a:rPr lang="es-ES" altLang="es-ES" sz="2000" dirty="0" err="1"/>
              <a:t>Items</a:t>
            </a:r>
            <a:r>
              <a:rPr lang="es-ES" altLang="es-ES" sz="2000" dirty="0"/>
              <a:t> (Colección)</a:t>
            </a:r>
          </a:p>
          <a:p>
            <a:pPr eaLnBrk="1" hangingPunct="1"/>
            <a:r>
              <a:rPr lang="es-ES" altLang="es-ES" sz="2000" dirty="0" err="1"/>
              <a:t>SelectedItems</a:t>
            </a:r>
            <a:r>
              <a:rPr lang="es-ES" altLang="es-ES" sz="2000" dirty="0"/>
              <a:t> (</a:t>
            </a:r>
            <a:r>
              <a:rPr lang="es-ES" altLang="es-ES" sz="2000" dirty="0" err="1"/>
              <a:t>ListViewItem</a:t>
            </a:r>
            <a:r>
              <a:rPr lang="es-ES" altLang="es-ES" sz="2000" dirty="0"/>
              <a:t>[])</a:t>
            </a:r>
          </a:p>
          <a:p>
            <a:pPr eaLnBrk="1" hangingPunct="1"/>
            <a:r>
              <a:rPr lang="es-ES" altLang="es-ES" sz="2000" dirty="0" err="1"/>
              <a:t>SelectedIndices</a:t>
            </a:r>
            <a:r>
              <a:rPr lang="es-ES" altLang="es-ES" sz="2000" dirty="0"/>
              <a:t> (</a:t>
            </a:r>
            <a:r>
              <a:rPr lang="es-ES" altLang="es-ES" sz="2000" dirty="0" err="1"/>
              <a:t>int</a:t>
            </a:r>
            <a:r>
              <a:rPr lang="es-ES" altLang="es-ES" sz="2000" dirty="0"/>
              <a:t>[])</a:t>
            </a:r>
          </a:p>
          <a:p>
            <a:pPr eaLnBrk="1" hangingPunct="1"/>
            <a:r>
              <a:rPr lang="es-ES" altLang="es-ES" sz="2000" dirty="0" err="1"/>
              <a:t>Multiselect</a:t>
            </a:r>
            <a:r>
              <a:rPr lang="es-ES" altLang="es-ES" sz="2000" dirty="0"/>
              <a:t> (</a:t>
            </a:r>
            <a:r>
              <a:rPr lang="es-ES" altLang="es-ES" sz="2000" dirty="0" err="1"/>
              <a:t>bool</a:t>
            </a:r>
            <a:r>
              <a:rPr lang="es-ES" altLang="es-ES" sz="2000" dirty="0"/>
              <a:t>)</a:t>
            </a:r>
          </a:p>
          <a:p>
            <a:pPr eaLnBrk="1" hangingPunct="1"/>
            <a:r>
              <a:rPr lang="es-ES" altLang="es-ES" sz="2000" dirty="0"/>
              <a:t>View [</a:t>
            </a:r>
            <a:r>
              <a:rPr lang="es-ES" altLang="es-ES" sz="2000" dirty="0" err="1"/>
              <a:t>List</a:t>
            </a:r>
            <a:r>
              <a:rPr lang="es-ES" altLang="es-ES" sz="2000" dirty="0"/>
              <a:t>, Tile, </a:t>
            </a:r>
            <a:r>
              <a:rPr lang="es-ES" altLang="es-ES" sz="2000" dirty="0" err="1"/>
              <a:t>LargeIcon</a:t>
            </a:r>
            <a:r>
              <a:rPr lang="es-ES" altLang="es-ES" sz="2000" dirty="0"/>
              <a:t>, </a:t>
            </a:r>
            <a:r>
              <a:rPr lang="es-ES" altLang="es-ES" sz="2000" dirty="0" err="1"/>
              <a:t>SmallIcon</a:t>
            </a:r>
            <a:r>
              <a:rPr lang="es-ES" altLang="es-ES" sz="2000" dirty="0"/>
              <a:t>, </a:t>
            </a:r>
            <a:r>
              <a:rPr lang="es-ES" altLang="es-ES" sz="2000" dirty="0" err="1"/>
              <a:t>Details</a:t>
            </a:r>
            <a:r>
              <a:rPr lang="es-ES" altLang="es-ES" sz="2000" dirty="0"/>
              <a:t> ]</a:t>
            </a:r>
          </a:p>
          <a:p>
            <a:pPr eaLnBrk="1" hangingPunct="1"/>
            <a:endParaRPr lang="es-ES" altLang="es-ES" sz="2000" dirty="0"/>
          </a:p>
        </p:txBody>
      </p:sp>
      <p:pic>
        <p:nvPicPr>
          <p:cNvPr id="8" name="VC02_10">
            <a:hlinkClick r:id="" action="ppaction://media"/>
            <a:extLst>
              <a:ext uri="{FF2B5EF4-FFF2-40B4-BE49-F238E27FC236}">
                <a16:creationId xmlns:a16="http://schemas.microsoft.com/office/drawing/2014/main" id="{7087C9B3-E37B-4230-9959-3423CD1AFB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63752" y="1698563"/>
            <a:ext cx="3548331" cy="263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3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966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algn="ctr" eaLnBrk="1" hangingPunct="1">
              <a:defRPr/>
            </a:pPr>
            <a:r>
              <a:rPr lang="es-ES" dirty="0"/>
              <a:t>Vista de </a:t>
            </a:r>
            <a:r>
              <a:rPr lang="es-ES" dirty="0" err="1"/>
              <a:t>Arbol</a:t>
            </a:r>
            <a:r>
              <a:rPr lang="es-ES" dirty="0"/>
              <a:t> (</a:t>
            </a:r>
            <a:r>
              <a:rPr lang="es-ES" dirty="0" err="1"/>
              <a:t>TreeView</a:t>
            </a:r>
            <a:r>
              <a:rPr lang="es-ES" dirty="0"/>
              <a:t>)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A16819F-6E64-4357-B490-AB4FEB19DC5E}"/>
              </a:ext>
            </a:extLst>
          </p:cNvPr>
          <p:cNvSpPr txBox="1">
            <a:spLocks/>
          </p:cNvSpPr>
          <p:nvPr/>
        </p:nvSpPr>
        <p:spPr bwMode="auto">
          <a:xfrm>
            <a:off x="8998968" y="3046524"/>
            <a:ext cx="2520280" cy="131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Eventos</a:t>
            </a:r>
          </a:p>
          <a:p>
            <a:pPr eaLnBrk="1" hangingPunct="1"/>
            <a:r>
              <a:rPr lang="es-ES" altLang="es-ES" sz="2000" b="1" dirty="0" err="1"/>
              <a:t>AfterSelect</a:t>
            </a:r>
            <a:endParaRPr lang="es-ES" altLang="es-ES" sz="2000" b="1" dirty="0"/>
          </a:p>
          <a:p>
            <a:pPr eaLnBrk="1" hangingPunct="1"/>
            <a:r>
              <a:rPr lang="es-ES" altLang="es-ES" sz="2000" dirty="0" err="1"/>
              <a:t>AfterExpand</a:t>
            </a:r>
            <a:endParaRPr lang="es-ES" altLang="es-ES" sz="2000" dirty="0"/>
          </a:p>
          <a:p>
            <a:pPr eaLnBrk="1" hangingPunct="1"/>
            <a:endParaRPr lang="es-ES" altLang="es-ES" sz="20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27D2183-261E-4699-9DEF-DF07EB4C7AD0}"/>
              </a:ext>
            </a:extLst>
          </p:cNvPr>
          <p:cNvSpPr txBox="1"/>
          <p:nvPr/>
        </p:nvSpPr>
        <p:spPr>
          <a:xfrm>
            <a:off x="1559496" y="4365295"/>
            <a:ext cx="770485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Permite elegir </a:t>
            </a:r>
            <a:r>
              <a:rPr lang="es-ES" sz="2000" u="sng" dirty="0">
                <a:latin typeface="+mn-lt"/>
                <a:cs typeface="+mn-cs"/>
              </a:rPr>
              <a:t>una</a:t>
            </a:r>
            <a:r>
              <a:rPr lang="es-ES" sz="2000" dirty="0">
                <a:latin typeface="+mn-lt"/>
                <a:cs typeface="+mn-cs"/>
              </a:rPr>
              <a:t> de las opciones de una lista.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La lista de opciones es una colección jerárquica de objetos </a:t>
            </a:r>
            <a:r>
              <a:rPr lang="es-ES" sz="2000" dirty="0" err="1">
                <a:latin typeface="+mn-lt"/>
                <a:cs typeface="+mn-cs"/>
              </a:rPr>
              <a:t>TreeNode</a:t>
            </a:r>
            <a:r>
              <a:rPr lang="es-ES" sz="2000" dirty="0">
                <a:latin typeface="+mn-lt"/>
                <a:cs typeface="+mn-cs"/>
              </a:rPr>
              <a:t>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La lista se puede gestionar tanto en diseño como en ejecución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La jerarquía se muestra en forma de árbol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Permite el uso de iconos distintos para los nodos seleccionados</a:t>
            </a:r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83095586-CDB7-4E6C-AB8F-3F5F5729F9A9}"/>
              </a:ext>
            </a:extLst>
          </p:cNvPr>
          <p:cNvSpPr txBox="1">
            <a:spLocks/>
          </p:cNvSpPr>
          <p:nvPr/>
        </p:nvSpPr>
        <p:spPr bwMode="auto">
          <a:xfrm>
            <a:off x="8976320" y="1700839"/>
            <a:ext cx="2952328" cy="144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Propiedades</a:t>
            </a:r>
          </a:p>
          <a:p>
            <a:pPr eaLnBrk="1" hangingPunct="1"/>
            <a:r>
              <a:rPr lang="es-ES" altLang="es-ES" sz="2000" dirty="0" err="1"/>
              <a:t>Nodes</a:t>
            </a:r>
            <a:r>
              <a:rPr lang="es-ES" altLang="es-ES" sz="2000" dirty="0"/>
              <a:t> (Colección)</a:t>
            </a:r>
          </a:p>
          <a:p>
            <a:pPr eaLnBrk="1" hangingPunct="1"/>
            <a:r>
              <a:rPr lang="es-ES" altLang="es-ES" sz="2000" dirty="0" err="1"/>
              <a:t>SelectedNode</a:t>
            </a:r>
            <a:r>
              <a:rPr lang="es-ES" altLang="es-ES" sz="2000" dirty="0"/>
              <a:t> (</a:t>
            </a:r>
            <a:r>
              <a:rPr lang="es-ES" altLang="es-ES" sz="2000" dirty="0" err="1"/>
              <a:t>TreeNode</a:t>
            </a:r>
            <a:r>
              <a:rPr lang="es-ES" altLang="es-ES" sz="2000" dirty="0"/>
              <a:t>)</a:t>
            </a:r>
          </a:p>
          <a:p>
            <a:pPr eaLnBrk="1" hangingPunct="1"/>
            <a:endParaRPr lang="es-ES" altLang="es-ES" sz="2000" dirty="0"/>
          </a:p>
        </p:txBody>
      </p:sp>
      <p:pic>
        <p:nvPicPr>
          <p:cNvPr id="3" name="VC02_11">
            <a:hlinkClick r:id="" action="ppaction://media"/>
            <a:extLst>
              <a:ext uri="{FF2B5EF4-FFF2-40B4-BE49-F238E27FC236}">
                <a16:creationId xmlns:a16="http://schemas.microsoft.com/office/drawing/2014/main" id="{D12DFA79-17AE-4316-8595-18502E2C9C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22712" y="1723947"/>
            <a:ext cx="3560076" cy="264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34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7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algn="ctr" eaLnBrk="1" hangingPunct="1">
              <a:defRPr/>
            </a:pPr>
            <a:r>
              <a:rPr lang="es-ES" dirty="0"/>
              <a:t>Panel (Panel)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A16819F-6E64-4357-B490-AB4FEB19DC5E}"/>
              </a:ext>
            </a:extLst>
          </p:cNvPr>
          <p:cNvSpPr txBox="1">
            <a:spLocks/>
          </p:cNvSpPr>
          <p:nvPr/>
        </p:nvSpPr>
        <p:spPr bwMode="auto">
          <a:xfrm>
            <a:off x="8976320" y="3044620"/>
            <a:ext cx="2520280" cy="131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Eventos</a:t>
            </a:r>
          </a:p>
          <a:p>
            <a:pPr eaLnBrk="1" hangingPunct="1"/>
            <a:r>
              <a:rPr lang="es-ES" altLang="es-ES" sz="2000" b="1" dirty="0"/>
              <a:t>-</a:t>
            </a:r>
            <a:endParaRPr lang="es-ES" altLang="es-ES" sz="2000" dirty="0"/>
          </a:p>
          <a:p>
            <a:pPr eaLnBrk="1" hangingPunct="1"/>
            <a:endParaRPr lang="es-ES" altLang="es-ES" sz="20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27D2183-261E-4699-9DEF-DF07EB4C7AD0}"/>
              </a:ext>
            </a:extLst>
          </p:cNvPr>
          <p:cNvSpPr txBox="1"/>
          <p:nvPr/>
        </p:nvSpPr>
        <p:spPr>
          <a:xfrm>
            <a:off x="1559496" y="4657189"/>
            <a:ext cx="799288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Permite agrupar controles.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Facilita las tareas de posicionado de los controles en la ventana.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Agiliza la activación y desactivación de múltiples controles en ejecución</a:t>
            </a:r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83095586-CDB7-4E6C-AB8F-3F5F5729F9A9}"/>
              </a:ext>
            </a:extLst>
          </p:cNvPr>
          <p:cNvSpPr txBox="1">
            <a:spLocks/>
          </p:cNvSpPr>
          <p:nvPr/>
        </p:nvSpPr>
        <p:spPr bwMode="auto">
          <a:xfrm>
            <a:off x="8976320" y="1700839"/>
            <a:ext cx="2952328" cy="144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Propiedades</a:t>
            </a:r>
          </a:p>
          <a:p>
            <a:pPr eaLnBrk="1" hangingPunct="1"/>
            <a:r>
              <a:rPr lang="es-ES" altLang="es-ES" sz="2000" dirty="0"/>
              <a:t>-</a:t>
            </a:r>
          </a:p>
          <a:p>
            <a:pPr eaLnBrk="1" hangingPunct="1"/>
            <a:endParaRPr lang="es-ES" altLang="es-ES" sz="2000" dirty="0"/>
          </a:p>
        </p:txBody>
      </p:sp>
      <p:pic>
        <p:nvPicPr>
          <p:cNvPr id="6" name="VC02_12">
            <a:hlinkClick r:id="" action="ppaction://media"/>
            <a:extLst>
              <a:ext uri="{FF2B5EF4-FFF2-40B4-BE49-F238E27FC236}">
                <a16:creationId xmlns:a16="http://schemas.microsoft.com/office/drawing/2014/main" id="{B9028B8E-B186-4CC7-8692-0A0BF20689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03732" y="2034726"/>
            <a:ext cx="3237998" cy="240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6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866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algn="ctr" eaLnBrk="1" hangingPunct="1">
              <a:defRPr/>
            </a:pPr>
            <a:r>
              <a:rPr lang="es-ES" dirty="0"/>
              <a:t>Grupo (</a:t>
            </a:r>
            <a:r>
              <a:rPr lang="es-ES" dirty="0" err="1"/>
              <a:t>GroupBox</a:t>
            </a:r>
            <a:r>
              <a:rPr lang="es-ES" dirty="0"/>
              <a:t>)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A16819F-6E64-4357-B490-AB4FEB19DC5E}"/>
              </a:ext>
            </a:extLst>
          </p:cNvPr>
          <p:cNvSpPr txBox="1">
            <a:spLocks/>
          </p:cNvSpPr>
          <p:nvPr/>
        </p:nvSpPr>
        <p:spPr bwMode="auto">
          <a:xfrm>
            <a:off x="8976320" y="3044620"/>
            <a:ext cx="2520280" cy="131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Eventos</a:t>
            </a:r>
          </a:p>
          <a:p>
            <a:pPr eaLnBrk="1" hangingPunct="1"/>
            <a:r>
              <a:rPr lang="es-ES" altLang="es-ES" sz="2000" b="1" dirty="0"/>
              <a:t>-</a:t>
            </a:r>
            <a:endParaRPr lang="es-ES" altLang="es-ES" sz="2000" dirty="0"/>
          </a:p>
          <a:p>
            <a:pPr eaLnBrk="1" hangingPunct="1"/>
            <a:endParaRPr lang="es-ES" altLang="es-ES" sz="20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27D2183-261E-4699-9DEF-DF07EB4C7AD0}"/>
              </a:ext>
            </a:extLst>
          </p:cNvPr>
          <p:cNvSpPr txBox="1"/>
          <p:nvPr/>
        </p:nvSpPr>
        <p:spPr>
          <a:xfrm>
            <a:off x="1559496" y="5121237"/>
            <a:ext cx="79928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Es idéntico a un panel pero tiene un rótulo de título.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El borde es visible en ejecución.</a:t>
            </a:r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83095586-CDB7-4E6C-AB8F-3F5F5729F9A9}"/>
              </a:ext>
            </a:extLst>
          </p:cNvPr>
          <p:cNvSpPr txBox="1">
            <a:spLocks/>
          </p:cNvSpPr>
          <p:nvPr/>
        </p:nvSpPr>
        <p:spPr bwMode="auto">
          <a:xfrm>
            <a:off x="8976320" y="1700839"/>
            <a:ext cx="2952328" cy="144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Propiedades</a:t>
            </a:r>
          </a:p>
          <a:p>
            <a:pPr eaLnBrk="1" hangingPunct="1"/>
            <a:r>
              <a:rPr lang="es-ES" altLang="es-ES" sz="2000" dirty="0"/>
              <a:t>Text (</a:t>
            </a:r>
            <a:r>
              <a:rPr lang="es-ES" altLang="es-ES" sz="2000" dirty="0" err="1"/>
              <a:t>String</a:t>
            </a:r>
            <a:r>
              <a:rPr lang="es-ES" altLang="es-ES" sz="2000" dirty="0"/>
              <a:t>)</a:t>
            </a:r>
          </a:p>
          <a:p>
            <a:pPr eaLnBrk="1" hangingPunct="1"/>
            <a:endParaRPr lang="es-ES" altLang="es-ES" sz="20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A219EDD-983B-4E04-8097-D69046C69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824" y="1925432"/>
            <a:ext cx="263842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75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theme/theme1.xml><?xml version="1.0" encoding="utf-8"?>
<a:theme xmlns:a="http://schemas.openxmlformats.org/drawingml/2006/main" name="Linki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nkia" id="{8CAEBEAD-49AC-4E94-B6E3-0CB52A1A941F}" vid="{16B1A4A3-FF21-4A6B-814A-9F79F655B94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Linkia</Template>
  <TotalTime>1584</TotalTime>
  <Words>564</Words>
  <Application>Microsoft Office PowerPoint</Application>
  <PresentationFormat>Panorámica</PresentationFormat>
  <Paragraphs>124</Paragraphs>
  <Slides>13</Slides>
  <Notes>10</Notes>
  <HiddenSlides>1</HiddenSlides>
  <MMClips>9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Arial</vt:lpstr>
      <vt:lpstr>Calibri</vt:lpstr>
      <vt:lpstr>Wingdings</vt:lpstr>
      <vt:lpstr>Linkia</vt:lpstr>
      <vt:lpstr>Presentación de PowerPoint</vt:lpstr>
      <vt:lpstr>Presentación de PowerPoint</vt:lpstr>
      <vt:lpstr>Contenido de la Video clase:</vt:lpstr>
      <vt:lpstr>Desplegable (ComboBox)</vt:lpstr>
      <vt:lpstr>Lista (ListBox)</vt:lpstr>
      <vt:lpstr>Vista de Lista (ListView)</vt:lpstr>
      <vt:lpstr>Vista de Arbol (TreeView)</vt:lpstr>
      <vt:lpstr>Panel (Panel)</vt:lpstr>
      <vt:lpstr>Grupo (GroupBox)</vt:lpstr>
      <vt:lpstr>Panel de Flujo (FlowLayoutPanel)</vt:lpstr>
      <vt:lpstr>Panel Dividido (SplitPanel)</vt:lpstr>
      <vt:lpstr>Panel con Solapas (TabControl)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Jorge</dc:creator>
  <cp:lastModifiedBy>David Forteza</cp:lastModifiedBy>
  <cp:revision>185</cp:revision>
  <dcterms:created xsi:type="dcterms:W3CDTF">2012-09-14T09:01:05Z</dcterms:created>
  <dcterms:modified xsi:type="dcterms:W3CDTF">2020-08-24T12:19:29Z</dcterms:modified>
</cp:coreProperties>
</file>